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09F"/>
    <a:srgbClr val="FDECE3"/>
    <a:srgbClr val="FDE4E3"/>
    <a:srgbClr val="FBD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4DF74-90C4-4AE7-A986-F5A6B5C04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88EFE5-09EC-44A1-9523-F8AD374E13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5EAD9-0F28-47A9-AB01-E15CD5394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E73C1-67A5-4FE2-B3D2-0AF3CCEE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275D7-40DE-4064-BDED-1A887013D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5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F0FC-CB2D-4F28-950F-3683C75BF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4BFDB-F437-4892-AE2C-4C30BDCA6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C35B5-17AF-44D4-9593-3A0B4ECB9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583D8-1D89-43E9-AE99-D61957477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67180-FFA1-4B6D-A913-EF375A18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D21F9-3A06-4BB8-B750-037D4AA53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6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C789-7AAD-4DE2-A86A-2CD7278D0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60DF57-11EA-469C-8EFA-2030967E39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812BF-76F5-4C18-A1BA-3E7B51249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9C31A-AE4B-45E4-A779-F17AD26CA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1CC9E-700A-4F24-996A-CD2C9DCC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6F331A-3EEB-4C36-830F-CBC21AF42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26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AF01-8132-4929-A2B4-198AB9EE0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52646-E7A7-425C-9E25-FD621EB20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A435C-6613-4CEC-AF91-B4F4C7653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EFFF6-C175-4D9C-877E-3417C9553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7DC50-3423-4D8C-B83D-ED357119C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16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409FAB-330A-4B73-A34D-D0F638B9C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AD7D7-9569-489C-B7A9-43FACB9B2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8A19B-38A4-497F-8E95-42A385147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44066-B315-4D3D-BA84-E601AB36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D0D52-BF92-4854-8EC0-5686051F6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1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A35B-3058-4203-BF93-A7F86F5CB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C5D7-B0F4-4DA0-9EB2-AAD629A1E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F9C45-4D60-4228-B4F7-C04D72F71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B7F91-EA46-40C8-B741-750A75E1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5673F-AFE1-4AA7-9B7E-07A39CEB7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5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96935-B2BD-4A67-ADB0-2941FF054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E9329F-4D73-4799-93CF-2F008788A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365-94FE-46BB-9C86-F3D29684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364F9-A5B0-4954-8976-F6287F158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6368E-D0C0-4DAB-9AA4-1FECC115D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19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24BB-081B-4BAB-99FC-23314749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6CE3-8854-45E7-BA57-4B85A9241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CD5F1-2BD0-4A50-A3B8-C62EF9108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6A53-2D16-4800-AB61-44578608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C71E6-37B0-4CB1-8B5E-CC0EC239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FB08F-C375-4BE6-BCE5-DCEE39D3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bg>
      <p:bgPr>
        <a:solidFill>
          <a:srgbClr val="FDEC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824BB-081B-4BAB-99FC-23314749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56CE3-8854-45E7-BA57-4B85A92419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CD5F1-2BD0-4A50-A3B8-C62EF9108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6A53-2D16-4800-AB61-44578608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C71E6-37B0-4CB1-8B5E-CC0EC239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FB08F-C375-4BE6-BCE5-DCEE39D3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7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97EAA-6AAD-41D2-A25A-DBA30570A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43916-0A26-4C51-B693-A32B33496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228281-D5A0-461F-B6BE-E106F8B6D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DF9E5-306E-4CD1-966C-8DF22EF35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09BD8-4092-4949-A96F-54964B83D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8DD76B-DB64-4BF5-B662-8C055A6DE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63AC57-0EF1-409F-BA23-27557D2B2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B87C9A-F3C8-4C3A-A804-EF747CFE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0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A72B2-6B87-4538-A2FB-A53415777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871BB-FE1C-4DB3-822F-27AA6D4EE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A518F-41A1-409A-AF44-A84FE96E3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F132F-F921-4E3E-AAC3-F5821C8E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87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3DF30-45AB-4CA7-A771-88D60F00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4F32B-3A77-4356-B824-CC733A4F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E3C90-669B-4D5C-9DEB-BAD2139C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4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rgbClr val="FDEC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3DF30-45AB-4CA7-A771-88D60F00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74F32B-3A77-4356-B824-CC733A4F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E3C90-669B-4D5C-9DEB-BAD2139C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56F33E-A9B3-4CDF-B73E-31E61F1CC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D0E8F-6570-4FE5-9309-47FF096E9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8492D-A855-47FE-824F-82A831B60C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1D9FD-E764-491B-B044-51F8FF165710}" type="datetimeFigureOut">
              <a:rPr lang="en-US" smtClean="0"/>
              <a:t>2/6/2018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B423E-2003-4505-B984-CA4E08C15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2AD1E-5344-4931-B62C-817D3A17B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D0C3E-B006-4D68-A24C-DA0BCBFB2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5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53" r:id="rId6"/>
    <p:sldLayoutId id="2147483654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1B65DBF-0A9C-40D5-ABB4-07B7A145E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225" y="2443733"/>
            <a:ext cx="2447549" cy="107899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D326AF-DF22-4AFA-9482-A11C9E7E06BD}"/>
              </a:ext>
            </a:extLst>
          </p:cNvPr>
          <p:cNvSpPr txBox="1"/>
          <p:nvPr/>
        </p:nvSpPr>
        <p:spPr>
          <a:xfrm>
            <a:off x="3152774" y="3440430"/>
            <a:ext cx="5886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800" b="1" dirty="0">
                <a:solidFill>
                  <a:srgbClr val="030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a-DK" sz="2800" b="1" i="1" dirty="0">
                <a:solidFill>
                  <a:srgbClr val="030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Firmanavn</a:t>
            </a:r>
            <a:r>
              <a:rPr lang="da-DK" sz="2800" b="1" dirty="0">
                <a:solidFill>
                  <a:srgbClr val="0300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SWOT-analyse</a:t>
            </a:r>
            <a:endParaRPr lang="en-US" sz="2800" b="1" dirty="0">
              <a:solidFill>
                <a:srgbClr val="03009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906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mond 8">
            <a:extLst>
              <a:ext uri="{FF2B5EF4-FFF2-40B4-BE49-F238E27FC236}">
                <a16:creationId xmlns:a16="http://schemas.microsoft.com/office/drawing/2014/main" id="{F890DACD-6A8E-483F-A1AC-5ADD393FD31E}"/>
              </a:ext>
            </a:extLst>
          </p:cNvPr>
          <p:cNvSpPr/>
          <p:nvPr/>
        </p:nvSpPr>
        <p:spPr>
          <a:xfrm>
            <a:off x="2879801" y="212801"/>
            <a:ext cx="6432398" cy="6432398"/>
          </a:xfrm>
          <a:prstGeom prst="diamond">
            <a:avLst/>
          </a:prstGeom>
          <a:solidFill>
            <a:srgbClr val="03009F"/>
          </a:solidFill>
          <a:ln>
            <a:noFill/>
          </a:ln>
        </p:spPr>
        <p:style>
          <a:lnRef idx="0">
            <a:scrgbClr r="0" g="0" b="0"/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90C5B1B-80E7-4DDF-8CB0-DE6EA2EE76A9}"/>
              </a:ext>
            </a:extLst>
          </p:cNvPr>
          <p:cNvGrpSpPr/>
          <p:nvPr/>
        </p:nvGrpSpPr>
        <p:grpSpPr>
          <a:xfrm>
            <a:off x="1537419" y="718634"/>
            <a:ext cx="4348911" cy="2508635"/>
            <a:chOff x="628475" y="3312684"/>
            <a:chExt cx="2508635" cy="250863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DE3F2B6-EB7A-48D6-B8AC-470F94A6EBBC}"/>
                </a:ext>
              </a:extLst>
            </p:cNvPr>
            <p:cNvSpPr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2B132DD-B2B5-45E2-8D63-907DF6FCE2CF}"/>
                </a:ext>
              </a:extLst>
            </p:cNvPr>
            <p:cNvSpPr txBox="1"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t" anchorCtr="0">
              <a:noAutofit/>
            </a:bodyPr>
            <a:lstStyle/>
            <a:p>
              <a:pPr marL="72000" lvl="0"/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r>
                <a:rPr lang="da-DK" sz="12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(Indsæt en kort beskrivelse her)</a:t>
              </a:r>
            </a:p>
            <a:p>
              <a:pPr marL="72000" lvl="0"/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r>
                <a:rPr lang="da-DK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Identificer dine interne styrker ved at spørge dig selv</a:t>
              </a:r>
              <a:r>
                <a:rPr lang="en-US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43450" lvl="0" indent="-171450"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Hvad får min virksomhed til at skille sig ud?</a:t>
              </a:r>
            </a:p>
            <a:p>
              <a:pPr marL="243450" lvl="0" indent="-171450"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Hvad gør mit produkt/min serviceydelse/min idé unik eller værdifuld?</a:t>
              </a:r>
            </a:p>
            <a:p>
              <a:pPr marL="243450" lvl="0" indent="-171450"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Hvorfor vil min virksomhed tiltrække kunder og få succes?</a:t>
              </a:r>
            </a:p>
            <a:p>
              <a:pPr marL="243450" lvl="0" indent="-171450"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Hvad er min konkurrencefordel? 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6F9BFF-3C93-4360-95DE-56D790DF1094}"/>
              </a:ext>
            </a:extLst>
          </p:cNvPr>
          <p:cNvGrpSpPr/>
          <p:nvPr/>
        </p:nvGrpSpPr>
        <p:grpSpPr>
          <a:xfrm>
            <a:off x="6328966" y="718633"/>
            <a:ext cx="4348911" cy="2508635"/>
            <a:chOff x="628475" y="3312684"/>
            <a:chExt cx="2508635" cy="250863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50DAC46-A5B8-4580-85ED-2E1B7098BC71}"/>
                </a:ext>
              </a:extLst>
            </p:cNvPr>
            <p:cNvSpPr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A09E739-4F20-4951-94A0-FB6552FB863A}"/>
                </a:ext>
              </a:extLst>
            </p:cNvPr>
            <p:cNvSpPr txBox="1"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t" anchorCtr="0">
              <a:noAutofit/>
            </a:bodyPr>
            <a:lstStyle/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r>
                <a:rPr lang="da-DK" sz="12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(Indsæt en kort beskrivelse her)</a:t>
              </a: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r>
                <a:rPr lang="da-DK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Identificer dine interne svagheder ved at spørge dig selv</a:t>
              </a:r>
              <a:r>
                <a:rPr lang="en-US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Kan min virksomhed klare sig i konkurrencen med andre?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Har jeg den erfaring/arbejdskraft, der skal til for at drive virksomheden?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Vil min virksomhed kunne levere det, den lover?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Har jeg tilstrækkelig likviditet til at holde virksomheden i gang? </a:t>
              </a:r>
              <a:endParaRPr lang="en-US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3D54BA6-8A84-42BB-B33A-3455B3BE96FD}"/>
              </a:ext>
            </a:extLst>
          </p:cNvPr>
          <p:cNvGrpSpPr/>
          <p:nvPr/>
        </p:nvGrpSpPr>
        <p:grpSpPr>
          <a:xfrm>
            <a:off x="1537419" y="3639913"/>
            <a:ext cx="4348911" cy="2508635"/>
            <a:chOff x="628475" y="3312684"/>
            <a:chExt cx="2508635" cy="250863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BDB2546-D56A-44B6-8031-CE8D0BAFC1A7}"/>
                </a:ext>
              </a:extLst>
            </p:cNvPr>
            <p:cNvSpPr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B708F1C-80AD-4006-BAD8-11EB7C01504C}"/>
                </a:ext>
              </a:extLst>
            </p:cNvPr>
            <p:cNvSpPr txBox="1"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t" anchorCtr="0">
              <a:noAutofit/>
            </a:bodyPr>
            <a:lstStyle/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r>
                <a:rPr lang="da-DK" sz="12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(Indsæt en kort beskrivelse her)</a:t>
              </a: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r>
                <a:rPr lang="da-DK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Identificer dine eksterne muligheder ved at spørge dig selv</a:t>
              </a:r>
              <a:r>
                <a:rPr lang="en-US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Hvilke aktuelle tendenser passer til min forretningsidé?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Hvor stort potentiale ville min forretningsidé have i andre lande?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Hvordan kan jeg videreudvikle mit produkt/min serviceydelse/min idé?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Hvilke udviklinger i markedet kan min virksomhed drage fordel af? </a:t>
              </a: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7F5B43D-3416-4EEA-A245-D8C925813205}"/>
              </a:ext>
            </a:extLst>
          </p:cNvPr>
          <p:cNvGrpSpPr/>
          <p:nvPr/>
        </p:nvGrpSpPr>
        <p:grpSpPr>
          <a:xfrm>
            <a:off x="6328966" y="3639913"/>
            <a:ext cx="4348911" cy="2508635"/>
            <a:chOff x="628475" y="3312684"/>
            <a:chExt cx="2508635" cy="250863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F6562EA-4776-49B9-9574-8FFD760C9127}"/>
                </a:ext>
              </a:extLst>
            </p:cNvPr>
            <p:cNvSpPr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46E2F1D-A4A9-4209-9CA5-D8DABBFC8707}"/>
                </a:ext>
              </a:extLst>
            </p:cNvPr>
            <p:cNvSpPr txBox="1"/>
            <p:nvPr/>
          </p:nvSpPr>
          <p:spPr>
            <a:xfrm>
              <a:off x="628475" y="3312684"/>
              <a:ext cx="2508635" cy="2508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t" anchorCtr="0">
              <a:noAutofit/>
            </a:bodyPr>
            <a:lstStyle/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/>
              <a:r>
                <a:rPr lang="da-DK" sz="12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(Indsæt en kort beskrivelse her)</a:t>
              </a: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72000" lvl="0" indent="0" defTabSz="533400">
                <a:spcBef>
                  <a:spcPct val="0"/>
                </a:spcBef>
                <a:buNone/>
              </a:pPr>
              <a:r>
                <a:rPr lang="da-DK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Identificer dine eksterne trusler ved at spørge dig selv </a:t>
              </a:r>
              <a:r>
                <a:rPr lang="en-US" sz="12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Hvilke politiske/økonomiske tendenser kan påvirke min forretningsidé?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Kan der blive fremsat lovforslag, der ville påvirke min forretningsidé?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Hvilke typer forhindringer har jeg endnu ikke taget i betragtning?</a:t>
              </a:r>
            </a:p>
            <a:p>
              <a:pPr marL="243450" lvl="0" indent="-171450" defTabSz="53340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a-DK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Er der konkurrenter, der burde bekymre mig? </a:t>
              </a:r>
              <a:endParaRPr lang="da-DK" sz="12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87572D-3026-4B88-8CC6-5795BC3CEED0}"/>
              </a:ext>
            </a:extLst>
          </p:cNvPr>
          <p:cNvCxnSpPr>
            <a:cxnSpLocks/>
          </p:cNvCxnSpPr>
          <p:nvPr/>
        </p:nvCxnSpPr>
        <p:spPr>
          <a:xfrm flipH="1">
            <a:off x="1118404" y="1977424"/>
            <a:ext cx="419015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3A42303-84C7-4E05-94F3-B5F26CA02102}"/>
              </a:ext>
            </a:extLst>
          </p:cNvPr>
          <p:cNvSpPr txBox="1"/>
          <p:nvPr/>
        </p:nvSpPr>
        <p:spPr>
          <a:xfrm>
            <a:off x="-70812" y="1761980"/>
            <a:ext cx="1141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b="1" dirty="0">
                <a:latin typeface="Arial" panose="020B0604020202020204" pitchFamily="34" charset="0"/>
                <a:cs typeface="Arial" panose="020B0604020202020204" pitchFamily="34" charset="0"/>
              </a:rPr>
              <a:t>Styrker </a:t>
            </a:r>
          </a:p>
          <a:p>
            <a:pPr algn="r"/>
            <a:r>
              <a:rPr lang="da-DK" sz="1000" dirty="0">
                <a:latin typeface="Arial" panose="020B0604020202020204" pitchFamily="34" charset="0"/>
                <a:cs typeface="Arial" panose="020B0604020202020204" pitchFamily="34" charset="0"/>
              </a:rPr>
              <a:t>(internt)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80578FF-68C6-41C6-A94A-507974B6F424}"/>
              </a:ext>
            </a:extLst>
          </p:cNvPr>
          <p:cNvSpPr/>
          <p:nvPr/>
        </p:nvSpPr>
        <p:spPr>
          <a:xfrm>
            <a:off x="1071162" y="1477362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4984527-1BDD-4128-A735-64E92BA9615F}"/>
              </a:ext>
            </a:extLst>
          </p:cNvPr>
          <p:cNvCxnSpPr>
            <a:cxnSpLocks/>
          </p:cNvCxnSpPr>
          <p:nvPr/>
        </p:nvCxnSpPr>
        <p:spPr>
          <a:xfrm flipH="1">
            <a:off x="1118404" y="4890496"/>
            <a:ext cx="419015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7A42F02-DFE1-484B-B56E-E6ECE463D97B}"/>
              </a:ext>
            </a:extLst>
          </p:cNvPr>
          <p:cNvSpPr txBox="1"/>
          <p:nvPr/>
        </p:nvSpPr>
        <p:spPr>
          <a:xfrm>
            <a:off x="-70812" y="4675052"/>
            <a:ext cx="1141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b="1" dirty="0">
                <a:latin typeface="Arial" panose="020B0604020202020204" pitchFamily="34" charset="0"/>
                <a:cs typeface="Arial" panose="020B0604020202020204" pitchFamily="34" charset="0"/>
              </a:rPr>
              <a:t>Muligheder</a:t>
            </a:r>
          </a:p>
          <a:p>
            <a:pPr algn="r"/>
            <a:r>
              <a:rPr lang="da-DK" sz="1000" dirty="0">
                <a:latin typeface="Arial" panose="020B0604020202020204" pitchFamily="34" charset="0"/>
                <a:cs typeface="Arial" panose="020B0604020202020204" pitchFamily="34" charset="0"/>
              </a:rPr>
              <a:t>(eksternt)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D7EEC44-920B-4AE4-8F58-42731D7BDBFC}"/>
              </a:ext>
            </a:extLst>
          </p:cNvPr>
          <p:cNvSpPr/>
          <p:nvPr/>
        </p:nvSpPr>
        <p:spPr>
          <a:xfrm>
            <a:off x="1071162" y="4390434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8C587F5-8A41-4E43-AAAE-13D4A47D41FB}"/>
              </a:ext>
            </a:extLst>
          </p:cNvPr>
          <p:cNvCxnSpPr>
            <a:cxnSpLocks/>
          </p:cNvCxnSpPr>
          <p:nvPr/>
        </p:nvCxnSpPr>
        <p:spPr>
          <a:xfrm flipH="1" flipV="1">
            <a:off x="10677877" y="1967127"/>
            <a:ext cx="442636" cy="4474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F9AC8884-1087-42F7-AD74-E38531C6C1BD}"/>
              </a:ext>
            </a:extLst>
          </p:cNvPr>
          <p:cNvSpPr txBox="1"/>
          <p:nvPr/>
        </p:nvSpPr>
        <p:spPr>
          <a:xfrm>
            <a:off x="11163743" y="1777368"/>
            <a:ext cx="10073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b="1" dirty="0">
                <a:latin typeface="Arial" panose="020B0604020202020204" pitchFamily="34" charset="0"/>
                <a:cs typeface="Arial" panose="020B0604020202020204" pitchFamily="34" charset="0"/>
              </a:rPr>
              <a:t>Svagheder</a:t>
            </a:r>
          </a:p>
          <a:p>
            <a:r>
              <a:rPr lang="da-DK" sz="1000" dirty="0">
                <a:latin typeface="Arial" panose="020B0604020202020204" pitchFamily="34" charset="0"/>
                <a:cs typeface="Arial" panose="020B0604020202020204" pitchFamily="34" charset="0"/>
              </a:rPr>
              <a:t>(internt)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E96861-E3C1-4A24-B271-78F08C95FAF2}"/>
              </a:ext>
            </a:extLst>
          </p:cNvPr>
          <p:cNvSpPr/>
          <p:nvPr/>
        </p:nvSpPr>
        <p:spPr>
          <a:xfrm>
            <a:off x="11116502" y="1477362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9580834-9B2E-41CF-B34C-D814C6D7F85C}"/>
              </a:ext>
            </a:extLst>
          </p:cNvPr>
          <p:cNvCxnSpPr>
            <a:cxnSpLocks/>
          </p:cNvCxnSpPr>
          <p:nvPr/>
        </p:nvCxnSpPr>
        <p:spPr>
          <a:xfrm flipH="1" flipV="1">
            <a:off x="10677877" y="4901463"/>
            <a:ext cx="442636" cy="4474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250A6C4-13FE-4C94-BD49-0ABBE4281D29}"/>
              </a:ext>
            </a:extLst>
          </p:cNvPr>
          <p:cNvSpPr txBox="1"/>
          <p:nvPr/>
        </p:nvSpPr>
        <p:spPr>
          <a:xfrm>
            <a:off x="11163743" y="4711704"/>
            <a:ext cx="10073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b="1" dirty="0">
                <a:latin typeface="Arial" panose="020B0604020202020204" pitchFamily="34" charset="0"/>
                <a:cs typeface="Arial" panose="020B0604020202020204" pitchFamily="34" charset="0"/>
              </a:rPr>
              <a:t>Trusler</a:t>
            </a:r>
          </a:p>
          <a:p>
            <a:r>
              <a:rPr lang="da-DK" sz="1000" dirty="0">
                <a:latin typeface="Arial" panose="020B0604020202020204" pitchFamily="34" charset="0"/>
                <a:cs typeface="Arial" panose="020B0604020202020204" pitchFamily="34" charset="0"/>
              </a:rPr>
              <a:t>(eksternt)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B3D9491-8F83-4F54-A4BF-B8DAA47E142A}"/>
              </a:ext>
            </a:extLst>
          </p:cNvPr>
          <p:cNvSpPr/>
          <p:nvPr/>
        </p:nvSpPr>
        <p:spPr>
          <a:xfrm>
            <a:off x="11116502" y="4411698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11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 animBg="1"/>
      <p:bldP spid="25" grpId="0"/>
      <p:bldP spid="27" grpId="0" animBg="1"/>
      <p:bldP spid="29" grpId="0"/>
      <p:bldP spid="30" grpId="0" animBg="1"/>
      <p:bldP spid="33" grpId="0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lvl="0"/>
            <a:r>
              <a:rPr lang="da-DK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Identificer dine interne styrker ved at spørge dig selv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43450" lvl="0" indent="-1714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får min virksomhed til at skille sig ud?</a:t>
            </a:r>
          </a:p>
          <a:p>
            <a:pPr marL="243450" lvl="0" indent="-1714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gør mit produkt/min serviceydelse/min idé unik eller værdifuld?</a:t>
            </a:r>
          </a:p>
          <a:p>
            <a:pPr marL="243450" lvl="0" indent="-1714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Hvorfor vil min virksomhed tiltrække kunder og få succes?</a:t>
            </a:r>
          </a:p>
          <a:p>
            <a:pPr marL="243450" lvl="0" indent="-171450"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er min konkurrencefordel?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Styrker</a:t>
              </a:r>
              <a:endPara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29A3BAA-C119-4CC8-9C2B-AA71DE5FF463}"/>
              </a:ext>
            </a:extLst>
          </p:cNvPr>
          <p:cNvSpPr txBox="1"/>
          <p:nvPr/>
        </p:nvSpPr>
        <p:spPr>
          <a:xfrm>
            <a:off x="2891440" y="1183238"/>
            <a:ext cx="1698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WOT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5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9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lvl="0" indent="0" defTabSz="533400">
              <a:spcBef>
                <a:spcPct val="0"/>
              </a:spcBef>
              <a:buNone/>
            </a:pPr>
            <a:r>
              <a:rPr lang="da-DK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Identificer dine interne svagheder ved at spørge dig selv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min virksomhed klare sig i konkurrencen med andre?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 jeg den erfaring/arbejdskraft, der skal til for at drive virksomheden?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 min virksomhed kunne levere det, den lover?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 jeg tilstrækkelig likviditet til at holde virksomheden i gang? </a:t>
            </a:r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Svagheder 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29A3BAA-C119-4CC8-9C2B-AA71DE5FF463}"/>
              </a:ext>
            </a:extLst>
          </p:cNvPr>
          <p:cNvSpPr txBox="1"/>
          <p:nvPr/>
        </p:nvSpPr>
        <p:spPr>
          <a:xfrm>
            <a:off x="2891440" y="1183238"/>
            <a:ext cx="1698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49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9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lvl="0" indent="0" defTabSz="533400">
              <a:spcBef>
                <a:spcPct val="0"/>
              </a:spcBef>
              <a:buNone/>
            </a:pPr>
            <a:r>
              <a:rPr lang="da-DK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Identificer dine eksterne muligheder ved at spørge dig selv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 aktuelle tendenser passer til min forretningsidé?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 stort potentiale ville min forretningsidé have i andre lande?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Hvordan kan jeg videreudvikle mit produkt/min serviceydelse/min idé?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 udviklinger i markedet kan min virksomhed drage fordel af?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Muligheder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29A3BAA-C119-4CC8-9C2B-AA71DE5FF463}"/>
              </a:ext>
            </a:extLst>
          </p:cNvPr>
          <p:cNvSpPr txBox="1"/>
          <p:nvPr/>
        </p:nvSpPr>
        <p:spPr>
          <a:xfrm>
            <a:off x="2891440" y="1183238"/>
            <a:ext cx="1698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SW</a:t>
            </a:r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38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9" grpId="0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90D7A1AE-49BD-42D6-B54C-A235B6F5C30C}"/>
              </a:ext>
            </a:extLst>
          </p:cNvPr>
          <p:cNvSpPr/>
          <p:nvPr/>
        </p:nvSpPr>
        <p:spPr>
          <a:xfrm>
            <a:off x="2592150" y="2511086"/>
            <a:ext cx="7007701" cy="3276008"/>
          </a:xfrm>
          <a:prstGeom prst="rect">
            <a:avLst/>
          </a:prstGeom>
          <a:noFill/>
          <a:ln>
            <a:solidFill>
              <a:srgbClr val="0300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lvl="0" indent="0" defTabSz="533400">
              <a:spcBef>
                <a:spcPct val="0"/>
              </a:spcBef>
              <a:buNone/>
            </a:pPr>
            <a:r>
              <a:rPr lang="da-DK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Identificer dine eksterne trusler ved at spørge dig selv 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 politiske/økonomiske tendenser kan påvirke min forretningsidé?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der blive fremsat lovforslag, der ville påvirke min forretningsidé?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Hvilke typer forhindringer har jeg endnu ikke taget i betragtning?</a:t>
            </a:r>
          </a:p>
          <a:p>
            <a:pPr marL="243450" lvl="0" indent="-171450" defTabSz="533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der konkurrenter, der burde bekymre mig?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0564362-B087-487A-A7FE-222A76AEFC2E}"/>
              </a:ext>
            </a:extLst>
          </p:cNvPr>
          <p:cNvGrpSpPr/>
          <p:nvPr/>
        </p:nvGrpSpPr>
        <p:grpSpPr>
          <a:xfrm>
            <a:off x="531244" y="497705"/>
            <a:ext cx="1632677" cy="1632677"/>
            <a:chOff x="407655" y="397703"/>
            <a:chExt cx="1632677" cy="16326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6161-9DCA-4712-ACDA-ABC5B134142F}"/>
                </a:ext>
              </a:extLst>
            </p:cNvPr>
            <p:cNvSpPr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  <a:solidFill>
              <a:srgbClr val="FDECE3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57B86C4-B1EA-4EEF-A04B-49278C706818}"/>
                </a:ext>
              </a:extLst>
            </p:cNvPr>
            <p:cNvSpPr txBox="1"/>
            <p:nvPr/>
          </p:nvSpPr>
          <p:spPr>
            <a:xfrm>
              <a:off x="407655" y="397703"/>
              <a:ext cx="1632677" cy="163267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5720" rIns="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Trusler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20D7293-4781-47B0-9D0F-13496B682681}"/>
              </a:ext>
            </a:extLst>
          </p:cNvPr>
          <p:cNvCxnSpPr/>
          <p:nvPr/>
        </p:nvCxnSpPr>
        <p:spPr>
          <a:xfrm flipH="1">
            <a:off x="2163922" y="1314045"/>
            <a:ext cx="684288" cy="0"/>
          </a:xfrm>
          <a:prstGeom prst="line">
            <a:avLst/>
          </a:prstGeom>
          <a:ln w="12700">
            <a:solidFill>
              <a:srgbClr val="03009F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29A3BAA-C119-4CC8-9C2B-AA71DE5FF463}"/>
              </a:ext>
            </a:extLst>
          </p:cNvPr>
          <p:cNvSpPr txBox="1"/>
          <p:nvPr/>
        </p:nvSpPr>
        <p:spPr>
          <a:xfrm>
            <a:off x="2891440" y="1183238"/>
            <a:ext cx="1698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SWO</a:t>
            </a:r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D5124-5C59-4F5D-AE3A-9533B3CFAFA9}"/>
              </a:ext>
            </a:extLst>
          </p:cNvPr>
          <p:cNvSpPr/>
          <p:nvPr/>
        </p:nvSpPr>
        <p:spPr>
          <a:xfrm>
            <a:off x="2844199" y="813983"/>
            <a:ext cx="47241" cy="1000125"/>
          </a:xfrm>
          <a:prstGeom prst="rect">
            <a:avLst/>
          </a:prstGeom>
          <a:solidFill>
            <a:srgbClr val="030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35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6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9" grpId="0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476</Words>
  <Application>Microsoft Office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Tobias Dara Kankelborg</dc:creator>
  <cp:lastModifiedBy>Axelsen, Kenneth</cp:lastModifiedBy>
  <cp:revision>18</cp:revision>
  <dcterms:created xsi:type="dcterms:W3CDTF">2018-01-08T09:42:07Z</dcterms:created>
  <dcterms:modified xsi:type="dcterms:W3CDTF">2018-02-06T12:15:44Z</dcterms:modified>
</cp:coreProperties>
</file>